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1"/>
  </p:sldMasterIdLst>
  <p:handoutMasterIdLst>
    <p:handoutMasterId r:id="rId16"/>
  </p:handoutMasterIdLst>
  <p:sldIdLst>
    <p:sldId id="256" r:id="rId2"/>
    <p:sldId id="270" r:id="rId3"/>
    <p:sldId id="257" r:id="rId4"/>
    <p:sldId id="269" r:id="rId5"/>
    <p:sldId id="258" r:id="rId6"/>
    <p:sldId id="259" r:id="rId7"/>
    <p:sldId id="260" r:id="rId8"/>
    <p:sldId id="261" r:id="rId9"/>
    <p:sldId id="262" r:id="rId10"/>
    <p:sldId id="263" r:id="rId11"/>
    <p:sldId id="264" r:id="rId12"/>
    <p:sldId id="265" r:id="rId13"/>
    <p:sldId id="268" r:id="rId14"/>
    <p:sldId id="26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6" d="100"/>
          <a:sy n="76" d="100"/>
        </p:scale>
        <p:origin x="-117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96DC0DC-AFC4-B147-B518-A2B43F9AC8F1}" type="datetimeFigureOut">
              <a:rPr lang="en-US" smtClean="0"/>
              <a:pPr/>
              <a:t>10/30/11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ED4E13D-DB6A-B946-9573-C830D5A4E1AE}" type="slidenum">
              <a:rPr lang="en-US" smtClean="0"/>
              <a:pPr/>
              <a:t>‹#›</a:t>
            </a:fld>
            <a:endParaRPr lang="en-US"/>
          </a:p>
        </p:txBody>
      </p:sp>
    </p:spTree>
    <p:extLst>
      <p:ext uri="{BB962C8B-B14F-4D97-AF65-F5344CB8AC3E}">
        <p14:creationId xmlns:p14="http://schemas.microsoft.com/office/powerpoint/2010/main" val="249441852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5873D8-B8D8-F64F-99DD-F76453C52490}" type="datetimeFigureOut">
              <a:rPr lang="en-US" smtClean="0"/>
              <a:pPr/>
              <a:t>10/30/11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5873D8-B8D8-F64F-99DD-F76453C52490}" type="datetimeFigureOut">
              <a:rPr lang="en-US" smtClean="0"/>
              <a:pPr/>
              <a:t>10/30/11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5873D8-B8D8-F64F-99DD-F76453C52490}" type="datetimeFigureOut">
              <a:rPr lang="en-US" smtClean="0"/>
              <a:pPr/>
              <a:t>10/30/11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5873D8-B8D8-F64F-99DD-F76453C52490}" type="datetimeFigureOut">
              <a:rPr lang="en-US" smtClean="0"/>
              <a:pPr/>
              <a:t>10/30/11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5873D8-B8D8-F64F-99DD-F76453C52490}" type="datetimeFigureOut">
              <a:rPr lang="en-US" smtClean="0"/>
              <a:pPr/>
              <a:t>10/30/11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5873D8-B8D8-F64F-99DD-F76453C52490}" type="datetimeFigureOut">
              <a:rPr lang="en-US" smtClean="0"/>
              <a:pPr/>
              <a:t>10/30/11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5873D8-B8D8-F64F-99DD-F76453C52490}" type="datetimeFigureOut">
              <a:rPr lang="en-US" smtClean="0"/>
              <a:pPr/>
              <a:t>10/30/11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5873D8-B8D8-F64F-99DD-F76453C52490}" type="datetimeFigureOut">
              <a:rPr lang="en-US" smtClean="0"/>
              <a:pPr/>
              <a:t>10/30/11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5873D8-B8D8-F64F-99DD-F76453C52490}" type="datetimeFigureOut">
              <a:rPr lang="en-US" smtClean="0"/>
              <a:pPr/>
              <a:t>10/30/11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5873D8-B8D8-F64F-99DD-F76453C52490}" type="datetimeFigureOut">
              <a:rPr lang="en-US" smtClean="0"/>
              <a:pPr/>
              <a:t>10/30/11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5873D8-B8D8-F64F-99DD-F76453C52490}" type="datetimeFigureOut">
              <a:rPr lang="en-US" smtClean="0"/>
              <a:pPr/>
              <a:t>10/30/11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82424-BE5E-E443-AD6F-FAF1B9BA343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5873D8-B8D8-F64F-99DD-F76453C52490}" type="datetimeFigureOut">
              <a:rPr lang="en-US" smtClean="0"/>
              <a:pPr/>
              <a:t>10/30/11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982424-BE5E-E443-AD6F-FAF1B9BA343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1331"/>
            <a:ext cx="7772400" cy="1470025"/>
          </a:xfrm>
        </p:spPr>
        <p:txBody>
          <a:bodyPr/>
          <a:lstStyle/>
          <a:p>
            <a:r>
              <a:rPr lang="en-US" sz="7200" dirty="0" smtClean="0"/>
              <a:t>MEA		</a:t>
            </a:r>
            <a:endParaRPr lang="en-US" sz="7200" dirty="0"/>
          </a:p>
        </p:txBody>
      </p:sp>
      <p:sp>
        <p:nvSpPr>
          <p:cNvPr id="3" name="Subtitle 2"/>
          <p:cNvSpPr>
            <a:spLocks noGrp="1"/>
          </p:cNvSpPr>
          <p:nvPr>
            <p:ph type="subTitle" idx="1"/>
          </p:nvPr>
        </p:nvSpPr>
        <p:spPr>
          <a:xfrm>
            <a:off x="1371600" y="3009900"/>
            <a:ext cx="6400800" cy="1752600"/>
          </a:xfrm>
        </p:spPr>
        <p:txBody>
          <a:bodyPr>
            <a:noAutofit/>
          </a:bodyPr>
          <a:lstStyle/>
          <a:p>
            <a:r>
              <a:rPr lang="en-US" sz="7200" dirty="0" smtClean="0"/>
              <a:t>Geometry</a:t>
            </a:r>
          </a:p>
          <a:p>
            <a:r>
              <a:rPr lang="en-US" sz="7200" dirty="0" smtClean="0"/>
              <a:t>2011</a:t>
            </a:r>
            <a:endParaRPr lang="en-US" sz="7200"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2519"/>
            <a:ext cx="8229600" cy="4817252"/>
          </a:xfrm>
        </p:spPr>
        <p:txBody>
          <a:bodyPr/>
          <a:lstStyle/>
          <a:p>
            <a:r>
              <a:rPr lang="en-US" dirty="0" smtClean="0"/>
              <a:t>Deductive Reasoning</a:t>
            </a:r>
          </a:p>
          <a:p>
            <a:pPr lvl="1"/>
            <a:r>
              <a:rPr lang="en-US" dirty="0" smtClean="0"/>
              <a:t>Algebra </a:t>
            </a:r>
          </a:p>
          <a:p>
            <a:pPr lvl="2"/>
            <a:r>
              <a:rPr lang="en-US" dirty="0" smtClean="0"/>
              <a:t>3(2x + 1) + 2(2x + 1) + 7 = 42 - 5x</a:t>
            </a:r>
          </a:p>
          <a:p>
            <a:pPr lvl="1"/>
            <a:r>
              <a:rPr lang="en-US" dirty="0" smtClean="0"/>
              <a:t>Geometry</a:t>
            </a:r>
          </a:p>
          <a:p>
            <a:pPr lvl="2"/>
            <a:r>
              <a:rPr lang="en-US" dirty="0" smtClean="0"/>
              <a:t>Vertical Angles Conjecture – Vertical angles are congruent. </a:t>
            </a:r>
          </a:p>
          <a:p>
            <a:pPr lvl="2"/>
            <a:r>
              <a:rPr lang="en-US" dirty="0" smtClean="0"/>
              <a:t>Isosceles Triangle Conjecture</a:t>
            </a:r>
          </a:p>
          <a:p>
            <a:pPr lvl="2"/>
            <a:r>
              <a:rPr lang="en-US" dirty="0" smtClean="0"/>
              <a:t>Sum of the angles in a triangle = 180˚ (Parallel Line Postulate</a:t>
            </a:r>
            <a:endParaRPr lang="en-US" dirty="0"/>
          </a:p>
        </p:txBody>
      </p:sp>
      <p:sp>
        <p:nvSpPr>
          <p:cNvPr id="4" name="TextBox 3"/>
          <p:cNvSpPr txBox="1"/>
          <p:nvPr/>
        </p:nvSpPr>
        <p:spPr>
          <a:xfrm>
            <a:off x="1703731" y="5529771"/>
            <a:ext cx="3288080" cy="369332"/>
          </a:xfrm>
          <a:prstGeom prst="rect">
            <a:avLst/>
          </a:prstGeom>
          <a:noFill/>
        </p:spPr>
        <p:txBody>
          <a:bodyPr wrap="none" rtlCol="0">
            <a:spAutoFit/>
          </a:bodyPr>
          <a:lstStyle/>
          <a:p>
            <a:r>
              <a:rPr lang="en-US" dirty="0" smtClean="0"/>
              <a:t>HOMEWORK:  PAGE 140-142/ALL</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Construction Tools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Duplicating</a:t>
            </a:r>
          </a:p>
          <a:p>
            <a:r>
              <a:rPr lang="en-US" dirty="0" smtClean="0"/>
              <a:t>Perpendiculars</a:t>
            </a:r>
          </a:p>
          <a:p>
            <a:r>
              <a:rPr lang="en-US" dirty="0" smtClean="0"/>
              <a:t>Bisecting – Angles, perpendicular bisector</a:t>
            </a:r>
          </a:p>
          <a:p>
            <a:r>
              <a:rPr lang="en-US" dirty="0" smtClean="0"/>
              <a:t>Parallels – </a:t>
            </a:r>
          </a:p>
          <a:p>
            <a:r>
              <a:rPr lang="en-US" dirty="0" smtClean="0"/>
              <a:t>Points of Concurrency</a:t>
            </a:r>
          </a:p>
          <a:p>
            <a:pPr lvl="1"/>
            <a:r>
              <a:rPr lang="en-US" dirty="0" smtClean="0"/>
              <a:t>Angle bisector</a:t>
            </a:r>
          </a:p>
          <a:p>
            <a:pPr lvl="1"/>
            <a:r>
              <a:rPr lang="en-US" dirty="0" smtClean="0"/>
              <a:t>Altitudes</a:t>
            </a:r>
          </a:p>
          <a:p>
            <a:pPr lvl="1"/>
            <a:r>
              <a:rPr lang="en-US" dirty="0" smtClean="0"/>
              <a:t>Medians</a:t>
            </a:r>
          </a:p>
          <a:p>
            <a:pPr lvl="1"/>
            <a:r>
              <a:rPr lang="en-US" dirty="0" smtClean="0"/>
              <a:t>Perpendicular bisectors</a:t>
            </a:r>
          </a:p>
          <a:p>
            <a:pPr lvl="1"/>
            <a:r>
              <a:rPr lang="en-US" dirty="0" smtClean="0"/>
              <a:t>Euler’s line</a:t>
            </a:r>
          </a:p>
          <a:p>
            <a:r>
              <a:rPr lang="en-US" dirty="0" smtClean="0"/>
              <a:t>Western – Compass &amp; Straight Edge</a:t>
            </a:r>
          </a:p>
          <a:p>
            <a:r>
              <a:rPr lang="en-US" dirty="0" smtClean="0"/>
              <a:t>Eastern – Paper Folding</a:t>
            </a:r>
          </a:p>
          <a:p>
            <a:r>
              <a:rPr lang="en-US" dirty="0" smtClean="0"/>
              <a:t>Modern - Technology</a:t>
            </a:r>
            <a:endParaRPr lang="en-US" dirty="0"/>
          </a:p>
        </p:txBody>
      </p:sp>
      <p:sp>
        <p:nvSpPr>
          <p:cNvPr id="4" name="TextBox 3"/>
          <p:cNvSpPr txBox="1"/>
          <p:nvPr/>
        </p:nvSpPr>
        <p:spPr>
          <a:xfrm>
            <a:off x="2385223" y="5756831"/>
            <a:ext cx="4397245" cy="369332"/>
          </a:xfrm>
          <a:prstGeom prst="rect">
            <a:avLst/>
          </a:prstGeom>
          <a:noFill/>
        </p:spPr>
        <p:txBody>
          <a:bodyPr wrap="none" rtlCol="0">
            <a:spAutoFit/>
          </a:bodyPr>
          <a:lstStyle/>
          <a:p>
            <a:r>
              <a:rPr lang="en-US" dirty="0" smtClean="0"/>
              <a:t>HOMEWORK:  PAGE 166/17, 193/1-18, 37-62</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TRIANGLES</a:t>
            </a:r>
            <a:endParaRPr lang="en-US" dirty="0"/>
          </a:p>
        </p:txBody>
      </p:sp>
      <p:sp>
        <p:nvSpPr>
          <p:cNvPr id="3" name="Content Placeholder 2"/>
          <p:cNvSpPr>
            <a:spLocks noGrp="1"/>
          </p:cNvSpPr>
          <p:nvPr>
            <p:ph idx="1"/>
          </p:nvPr>
        </p:nvSpPr>
        <p:spPr/>
        <p:txBody>
          <a:bodyPr/>
          <a:lstStyle/>
          <a:p>
            <a:r>
              <a:rPr lang="en-US" dirty="0" smtClean="0"/>
              <a:t>PROPERTIES</a:t>
            </a:r>
          </a:p>
          <a:p>
            <a:pPr lvl="1"/>
            <a:r>
              <a:rPr lang="en-US" dirty="0" smtClean="0"/>
              <a:t>Triangle Sum/Polygon Sum</a:t>
            </a:r>
          </a:p>
          <a:p>
            <a:pPr lvl="1"/>
            <a:r>
              <a:rPr lang="en-US" dirty="0" smtClean="0"/>
              <a:t>Isosceles Triangle Conjecture</a:t>
            </a:r>
          </a:p>
          <a:p>
            <a:pPr lvl="1"/>
            <a:endParaRPr lang="en-US" dirty="0" smtClean="0"/>
          </a:p>
          <a:p>
            <a:endParaRPr lang="en-US" dirty="0" smtClean="0"/>
          </a:p>
          <a:p>
            <a:r>
              <a:rPr lang="en-US" dirty="0" smtClean="0"/>
              <a:t>CONGRUENCE CONJECTURES</a:t>
            </a:r>
          </a:p>
          <a:p>
            <a:pPr lvl="1"/>
            <a:r>
              <a:rPr lang="en-US" dirty="0" smtClean="0"/>
              <a:t>SSS, SAS, ASA, AAS, SSA, AAA</a:t>
            </a:r>
          </a:p>
          <a:p>
            <a:pPr lvl="1"/>
            <a:r>
              <a:rPr lang="en-US" dirty="0" smtClean="0"/>
              <a:t>CPCTC</a:t>
            </a:r>
            <a:endParaRPr lang="en-US" dirty="0"/>
          </a:p>
        </p:txBody>
      </p:sp>
      <p:sp>
        <p:nvSpPr>
          <p:cNvPr id="4" name="TextBox 3"/>
          <p:cNvSpPr txBox="1"/>
          <p:nvPr/>
        </p:nvSpPr>
        <p:spPr>
          <a:xfrm>
            <a:off x="2540108" y="5756831"/>
            <a:ext cx="5387300" cy="369332"/>
          </a:xfrm>
          <a:prstGeom prst="rect">
            <a:avLst/>
          </a:prstGeom>
          <a:noFill/>
        </p:spPr>
        <p:txBody>
          <a:bodyPr wrap="none" rtlCol="0">
            <a:spAutoFit/>
          </a:bodyPr>
          <a:lstStyle/>
          <a:p>
            <a:r>
              <a:rPr lang="en-US" dirty="0" smtClean="0"/>
              <a:t>HOMEWORK:  PAGE 203/8-9, 209/10, 247/12, 251/1-31</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POLYGONS</a:t>
            </a:r>
            <a:endParaRPr lang="en-US" dirty="0"/>
          </a:p>
        </p:txBody>
      </p:sp>
      <p:sp>
        <p:nvSpPr>
          <p:cNvPr id="3" name="Content Placeholder 2"/>
          <p:cNvSpPr>
            <a:spLocks noGrp="1"/>
          </p:cNvSpPr>
          <p:nvPr>
            <p:ph idx="1"/>
          </p:nvPr>
        </p:nvSpPr>
        <p:spPr/>
        <p:txBody>
          <a:bodyPr/>
          <a:lstStyle/>
          <a:p>
            <a:r>
              <a:rPr lang="en-US" dirty="0" smtClean="0"/>
              <a:t>PROPERTIES</a:t>
            </a:r>
          </a:p>
          <a:p>
            <a:pPr lvl="1"/>
            <a:r>
              <a:rPr lang="en-US" dirty="0" smtClean="0"/>
              <a:t>Polygon Sum/Exterior Angle Sum</a:t>
            </a:r>
          </a:p>
          <a:p>
            <a:pPr>
              <a:buNone/>
            </a:pPr>
            <a:endParaRPr lang="en-US" dirty="0" smtClean="0"/>
          </a:p>
          <a:p>
            <a:r>
              <a:rPr lang="en-US" dirty="0" smtClean="0"/>
              <a:t>CONJECTURES</a:t>
            </a:r>
          </a:p>
          <a:p>
            <a:pPr lvl="1"/>
            <a:r>
              <a:rPr lang="en-US" dirty="0" smtClean="0"/>
              <a:t>Kite</a:t>
            </a:r>
          </a:p>
          <a:p>
            <a:pPr lvl="1"/>
            <a:r>
              <a:rPr lang="en-US" dirty="0" smtClean="0"/>
              <a:t>Trapezoid</a:t>
            </a:r>
          </a:p>
          <a:p>
            <a:pPr lvl="1"/>
            <a:r>
              <a:rPr lang="en-US" dirty="0" smtClean="0"/>
              <a:t>mid-segment</a:t>
            </a:r>
          </a:p>
          <a:p>
            <a:pPr lvl="1"/>
            <a:r>
              <a:rPr lang="en-US" dirty="0" smtClean="0"/>
              <a:t>parallelograms</a:t>
            </a:r>
          </a:p>
        </p:txBody>
      </p:sp>
      <p:sp>
        <p:nvSpPr>
          <p:cNvPr id="4" name="TextBox 3"/>
          <p:cNvSpPr txBox="1"/>
          <p:nvPr/>
        </p:nvSpPr>
        <p:spPr>
          <a:xfrm>
            <a:off x="2354246" y="5941497"/>
            <a:ext cx="4170470" cy="369332"/>
          </a:xfrm>
          <a:prstGeom prst="rect">
            <a:avLst/>
          </a:prstGeom>
          <a:noFill/>
        </p:spPr>
        <p:txBody>
          <a:bodyPr wrap="none" rtlCol="0">
            <a:spAutoFit/>
          </a:bodyPr>
          <a:lstStyle/>
          <a:p>
            <a:r>
              <a:rPr lang="en-US" dirty="0" smtClean="0"/>
              <a:t>HOMEWORK:  PAGE 260/12, 304-305/1-16</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CIRCLES</a:t>
            </a:r>
            <a:endParaRPr lang="en-US" dirty="0"/>
          </a:p>
        </p:txBody>
      </p:sp>
      <p:sp>
        <p:nvSpPr>
          <p:cNvPr id="3" name="Content Placeholder 2"/>
          <p:cNvSpPr>
            <a:spLocks noGrp="1"/>
          </p:cNvSpPr>
          <p:nvPr>
            <p:ph idx="1"/>
          </p:nvPr>
        </p:nvSpPr>
        <p:spPr/>
        <p:txBody>
          <a:bodyPr/>
          <a:lstStyle/>
          <a:p>
            <a:r>
              <a:rPr lang="en-US" dirty="0" smtClean="0"/>
              <a:t>Properties of Circles</a:t>
            </a:r>
          </a:p>
          <a:p>
            <a:pPr lvl="1"/>
            <a:r>
              <a:rPr lang="en-US" dirty="0" smtClean="0"/>
              <a:t>Tangents</a:t>
            </a:r>
          </a:p>
          <a:p>
            <a:pPr lvl="1"/>
            <a:r>
              <a:rPr lang="en-US" dirty="0" smtClean="0"/>
              <a:t>Chords</a:t>
            </a:r>
          </a:p>
          <a:p>
            <a:pPr lvl="1"/>
            <a:r>
              <a:rPr lang="en-US" dirty="0" smtClean="0"/>
              <a:t>Arcs and Angles</a:t>
            </a:r>
          </a:p>
          <a:p>
            <a:pPr lvl="2"/>
            <a:r>
              <a:rPr lang="en-US" dirty="0" smtClean="0"/>
              <a:t>Central</a:t>
            </a:r>
          </a:p>
          <a:p>
            <a:pPr lvl="2"/>
            <a:r>
              <a:rPr lang="en-US" dirty="0" smtClean="0"/>
              <a:t>Inscribed</a:t>
            </a:r>
          </a:p>
          <a:p>
            <a:pPr lvl="2"/>
            <a:r>
              <a:rPr lang="en-US" dirty="0" smtClean="0"/>
              <a:t>Interior &amp; Exterior</a:t>
            </a:r>
          </a:p>
          <a:p>
            <a:pPr lvl="2"/>
            <a:r>
              <a:rPr lang="en-US" dirty="0" smtClean="0"/>
              <a:t>Etc.</a:t>
            </a:r>
          </a:p>
          <a:p>
            <a:pPr lvl="1">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OUTLINE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FOUNDATIONS FOR GEOMETY </a:t>
            </a:r>
          </a:p>
          <a:p>
            <a:pPr lvl="1"/>
            <a:r>
              <a:rPr lang="en-US" dirty="0" smtClean="0"/>
              <a:t>EUCLID &amp; Van </a:t>
            </a:r>
            <a:r>
              <a:rPr lang="en-US" dirty="0" err="1" smtClean="0"/>
              <a:t>Hiele</a:t>
            </a:r>
            <a:endParaRPr lang="en-US" dirty="0" smtClean="0"/>
          </a:p>
          <a:p>
            <a:pPr lvl="1"/>
            <a:r>
              <a:rPr lang="en-US" dirty="0" smtClean="0"/>
              <a:t>Definitions, Postulates, Proofs</a:t>
            </a:r>
          </a:p>
          <a:p>
            <a:r>
              <a:rPr lang="en-US" dirty="0" smtClean="0"/>
              <a:t>DEFINITIONS REVISITED &amp; POLYGONS</a:t>
            </a:r>
          </a:p>
          <a:p>
            <a:r>
              <a:rPr lang="en-US" dirty="0" smtClean="0"/>
              <a:t>GEOMETRIC REASONING</a:t>
            </a:r>
          </a:p>
          <a:p>
            <a:r>
              <a:rPr lang="en-US" dirty="0" smtClean="0"/>
              <a:t>CONSTRUCTION TOOLS</a:t>
            </a:r>
          </a:p>
          <a:p>
            <a:pPr lvl="1"/>
            <a:r>
              <a:rPr lang="en-US" dirty="0" smtClean="0"/>
              <a:t>PATTY PAPER</a:t>
            </a:r>
          </a:p>
          <a:p>
            <a:pPr lvl="1"/>
            <a:r>
              <a:rPr lang="en-US" dirty="0" smtClean="0"/>
              <a:t>DYNAMIC SOFTWARE</a:t>
            </a:r>
          </a:p>
          <a:p>
            <a:pPr lvl="1"/>
            <a:r>
              <a:rPr lang="en-US" dirty="0" smtClean="0"/>
              <a:t>COMPASS &amp; STRAIGHT EDGE</a:t>
            </a:r>
          </a:p>
          <a:p>
            <a:r>
              <a:rPr lang="en-US" dirty="0" smtClean="0"/>
              <a:t>TRIANGLES</a:t>
            </a:r>
          </a:p>
          <a:p>
            <a:r>
              <a:rPr lang="en-US" dirty="0" smtClean="0"/>
              <a:t>POLYGONS</a:t>
            </a:r>
          </a:p>
          <a:p>
            <a:r>
              <a:rPr lang="en-US" dirty="0" smtClean="0"/>
              <a:t>CIRCLES</a:t>
            </a:r>
          </a:p>
          <a:p>
            <a:r>
              <a:rPr lang="en-US" dirty="0" smtClean="0"/>
              <a:t>Model Building</a:t>
            </a:r>
          </a:p>
          <a:p>
            <a:r>
              <a:rPr lang="en-US" dirty="0" smtClean="0"/>
              <a:t>Non-Euclidean Geometry </a:t>
            </a:r>
            <a:endParaRPr lang="en-US" sz="2571" dirty="0" smtClean="0"/>
          </a:p>
          <a:p>
            <a:pPr algn="ctr">
              <a:buNone/>
            </a:pPr>
            <a:r>
              <a:rPr lang="en-US" sz="2571" dirty="0" smtClean="0"/>
              <a:t>(While there are many other topics that should be covered, there simply isn’t time.)</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Euclidean Geometry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Euclid (~300 BCE) – Collected all the known geometric ideas</a:t>
            </a:r>
          </a:p>
          <a:p>
            <a:r>
              <a:rPr lang="en-US" dirty="0" smtClean="0"/>
              <a:t>Building Bocks</a:t>
            </a:r>
          </a:p>
          <a:p>
            <a:pPr lvl="1"/>
            <a:r>
              <a:rPr lang="en-US" dirty="0" smtClean="0"/>
              <a:t>Undefined terms</a:t>
            </a:r>
          </a:p>
          <a:p>
            <a:pPr lvl="2"/>
            <a:r>
              <a:rPr lang="en-US" dirty="0" smtClean="0"/>
              <a:t>Point</a:t>
            </a:r>
          </a:p>
          <a:p>
            <a:pPr lvl="2"/>
            <a:r>
              <a:rPr lang="en-US" dirty="0" smtClean="0"/>
              <a:t>Line</a:t>
            </a:r>
          </a:p>
          <a:p>
            <a:pPr lvl="2"/>
            <a:r>
              <a:rPr lang="en-US" dirty="0" smtClean="0"/>
              <a:t>Plane</a:t>
            </a:r>
          </a:p>
          <a:p>
            <a:pPr lvl="1"/>
            <a:r>
              <a:rPr lang="en-US" dirty="0" smtClean="0"/>
              <a:t>Postulates (5)</a:t>
            </a:r>
          </a:p>
          <a:p>
            <a:pPr lvl="1"/>
            <a:r>
              <a:rPr lang="en-US" dirty="0" smtClean="0"/>
              <a:t>Definitions</a:t>
            </a:r>
          </a:p>
          <a:p>
            <a:pPr lvl="1"/>
            <a:r>
              <a:rPr lang="en-US" dirty="0" smtClean="0"/>
              <a:t>Conjectures/Theorems (The rest of the story).</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 HIELE MODEL</a:t>
            </a:r>
            <a:endParaRPr lang="en-US" dirty="0"/>
          </a:p>
        </p:txBody>
      </p:sp>
      <p:graphicFrame>
        <p:nvGraphicFramePr>
          <p:cNvPr id="4" name="Content Placeholder 3"/>
          <p:cNvGraphicFramePr>
            <a:graphicFrameLocks noGrp="1"/>
          </p:cNvGraphicFramePr>
          <p:nvPr>
            <p:ph idx="1"/>
          </p:nvPr>
        </p:nvGraphicFramePr>
        <p:xfrm>
          <a:off x="457200" y="1600200"/>
          <a:ext cx="8147298" cy="3571240"/>
        </p:xfrm>
        <a:graphic>
          <a:graphicData uri="http://schemas.openxmlformats.org/drawingml/2006/table">
            <a:tbl>
              <a:tblPr firstRow="1" bandRow="1">
                <a:tableStyleId>{5C22544A-7EE6-4342-B048-85BDC9FD1C3A}</a:tableStyleId>
              </a:tblPr>
              <a:tblGrid>
                <a:gridCol w="1208504"/>
                <a:gridCol w="3786234"/>
                <a:gridCol w="1362985"/>
                <a:gridCol w="1789575"/>
              </a:tblGrid>
              <a:tr h="370840">
                <a:tc>
                  <a:txBody>
                    <a:bodyPr/>
                    <a:lstStyle/>
                    <a:p>
                      <a:pPr algn="ctr"/>
                      <a:r>
                        <a:rPr lang="en-US" dirty="0" smtClean="0"/>
                        <a:t>LEVEL</a:t>
                      </a:r>
                      <a:endParaRPr lang="en-US" dirty="0"/>
                    </a:p>
                  </a:txBody>
                  <a:tcPr/>
                </a:tc>
                <a:tc>
                  <a:txBody>
                    <a:bodyPr/>
                    <a:lstStyle/>
                    <a:p>
                      <a:pPr algn="ctr"/>
                      <a:r>
                        <a:rPr lang="en-US" dirty="0" smtClean="0"/>
                        <a:t>DESCRIPTORS</a:t>
                      </a:r>
                      <a:endParaRPr lang="en-US" dirty="0"/>
                    </a:p>
                  </a:txBody>
                  <a:tcPr/>
                </a:tc>
                <a:tc>
                  <a:txBody>
                    <a:bodyPr/>
                    <a:lstStyle/>
                    <a:p>
                      <a:pPr algn="ctr"/>
                      <a:r>
                        <a:rPr lang="en-US" dirty="0" smtClean="0"/>
                        <a:t>CHAPTER(S)</a:t>
                      </a:r>
                      <a:endParaRPr lang="en-US" dirty="0"/>
                    </a:p>
                  </a:txBody>
                  <a:tcPr/>
                </a:tc>
                <a:tc>
                  <a:txBody>
                    <a:bodyPr/>
                    <a:lstStyle/>
                    <a:p>
                      <a:pPr algn="ctr"/>
                      <a:r>
                        <a:rPr lang="en-US" dirty="0" smtClean="0"/>
                        <a:t>PROOF</a:t>
                      </a:r>
                      <a:endParaRPr lang="en-US" dirty="0"/>
                    </a:p>
                  </a:txBody>
                  <a:tcPr/>
                </a:tc>
              </a:tr>
              <a:tr h="370840">
                <a:tc>
                  <a:txBody>
                    <a:bodyPr/>
                    <a:lstStyle/>
                    <a:p>
                      <a:pPr algn="ctr"/>
                      <a:r>
                        <a:rPr lang="en-US" dirty="0" smtClean="0"/>
                        <a:t>0</a:t>
                      </a:r>
                      <a:endParaRPr lang="en-US" dirty="0"/>
                    </a:p>
                  </a:txBody>
                  <a:tcPr anchor="ctr"/>
                </a:tc>
                <a:tc>
                  <a:txBody>
                    <a:bodyPr/>
                    <a:lstStyle/>
                    <a:p>
                      <a:pPr algn="ctr"/>
                      <a:r>
                        <a:rPr lang="en-US" dirty="0" smtClean="0"/>
                        <a:t>APPEARANCE</a:t>
                      </a:r>
                      <a:r>
                        <a:rPr lang="en-US" baseline="0" dirty="0" smtClean="0"/>
                        <a:t> OF WHOLE FIGURE</a:t>
                      </a:r>
                      <a:endParaRPr lang="en-US" dirty="0" smtClean="0"/>
                    </a:p>
                    <a:p>
                      <a:pPr algn="ctr"/>
                      <a:r>
                        <a:rPr lang="en-US" dirty="0" smtClean="0"/>
                        <a:t>VISUAL</a:t>
                      </a:r>
                      <a:endParaRPr lang="en-US" dirty="0"/>
                    </a:p>
                  </a:txBody>
                  <a:tcPr anchor="ctr"/>
                </a:tc>
                <a:tc>
                  <a:txBody>
                    <a:bodyPr/>
                    <a:lstStyle/>
                    <a:p>
                      <a:pPr algn="ctr"/>
                      <a:r>
                        <a:rPr lang="en-US" dirty="0" smtClean="0"/>
                        <a:t>0</a:t>
                      </a:r>
                      <a:endParaRPr lang="en-US" dirty="0"/>
                    </a:p>
                  </a:txBody>
                  <a:tcPr anchor="ctr"/>
                </a:tc>
                <a:tc>
                  <a:txBody>
                    <a:bodyPr/>
                    <a:lstStyle/>
                    <a:p>
                      <a:pPr algn="ctr"/>
                      <a:r>
                        <a:rPr lang="en-US" dirty="0" smtClean="0"/>
                        <a:t>NONE</a:t>
                      </a:r>
                      <a:endParaRPr lang="en-US" dirty="0"/>
                    </a:p>
                  </a:txBody>
                  <a:tcPr anchor="ctr"/>
                </a:tc>
              </a:tr>
              <a:tr h="370840">
                <a:tc>
                  <a:txBody>
                    <a:bodyPr/>
                    <a:lstStyle/>
                    <a:p>
                      <a:pPr algn="ctr"/>
                      <a:r>
                        <a:rPr lang="en-US" dirty="0" smtClean="0"/>
                        <a:t>1</a:t>
                      </a:r>
                      <a:endParaRPr lang="en-US" dirty="0"/>
                    </a:p>
                  </a:txBody>
                  <a:tcPr anchor="ctr"/>
                </a:tc>
                <a:tc>
                  <a:txBody>
                    <a:bodyPr/>
                    <a:lstStyle/>
                    <a:p>
                      <a:pPr algn="ctr"/>
                      <a:r>
                        <a:rPr lang="en-US" dirty="0" smtClean="0"/>
                        <a:t>MEASURMENT OF COMPONENTS</a:t>
                      </a:r>
                    </a:p>
                    <a:p>
                      <a:pPr algn="ctr"/>
                      <a:r>
                        <a:rPr lang="en-US" dirty="0" smtClean="0"/>
                        <a:t>ANALYTIC</a:t>
                      </a:r>
                    </a:p>
                  </a:txBody>
                  <a:tcPr anchor="ctr"/>
                </a:tc>
                <a:tc>
                  <a:txBody>
                    <a:bodyPr/>
                    <a:lstStyle/>
                    <a:p>
                      <a:pPr algn="ctr"/>
                      <a:r>
                        <a:rPr lang="en-US" dirty="0" smtClean="0"/>
                        <a:t>1-3</a:t>
                      </a:r>
                      <a:endParaRPr lang="en-US" dirty="0"/>
                    </a:p>
                  </a:txBody>
                  <a:tcPr anchor="ctr"/>
                </a:tc>
                <a:tc>
                  <a:txBody>
                    <a:bodyPr/>
                    <a:lstStyle/>
                    <a:p>
                      <a:pPr algn="ctr"/>
                      <a:r>
                        <a:rPr lang="en-US" dirty="0" smtClean="0"/>
                        <a:t>DEDUCTIVE</a:t>
                      </a:r>
                    </a:p>
                    <a:p>
                      <a:pPr algn="ctr"/>
                      <a:r>
                        <a:rPr lang="en-US" dirty="0" smtClean="0"/>
                        <a:t>ARGUMENT</a:t>
                      </a:r>
                      <a:endParaRPr lang="en-US" dirty="0"/>
                    </a:p>
                  </a:txBody>
                  <a:tcPr anchor="ctr"/>
                </a:tc>
              </a:tr>
              <a:tr h="370840">
                <a:tc>
                  <a:txBody>
                    <a:bodyPr/>
                    <a:lstStyle/>
                    <a:p>
                      <a:pPr algn="ctr"/>
                      <a:r>
                        <a:rPr lang="en-US" dirty="0" smtClean="0"/>
                        <a:t>2</a:t>
                      </a:r>
                      <a:endParaRPr lang="en-US" dirty="0"/>
                    </a:p>
                  </a:txBody>
                  <a:tcPr anchor="ctr"/>
                </a:tc>
                <a:tc>
                  <a:txBody>
                    <a:bodyPr/>
                    <a:lstStyle/>
                    <a:p>
                      <a:pPr algn="ctr"/>
                      <a:r>
                        <a:rPr lang="en-US" dirty="0" smtClean="0"/>
                        <a:t>RELATIONSHIPS</a:t>
                      </a:r>
                    </a:p>
                    <a:p>
                      <a:pPr algn="ctr"/>
                      <a:r>
                        <a:rPr lang="en-US" dirty="0" smtClean="0"/>
                        <a:t>ABSTACT</a:t>
                      </a:r>
                      <a:endParaRPr lang="en-US" dirty="0"/>
                    </a:p>
                  </a:txBody>
                  <a:tcPr anchor="ctr"/>
                </a:tc>
                <a:tc>
                  <a:txBody>
                    <a:bodyPr/>
                    <a:lstStyle/>
                    <a:p>
                      <a:pPr algn="ctr"/>
                      <a:r>
                        <a:rPr lang="en-US" dirty="0" smtClean="0"/>
                        <a:t>4-6</a:t>
                      </a:r>
                      <a:endParaRPr lang="en-US" dirty="0"/>
                    </a:p>
                  </a:txBody>
                  <a:tcPr anchor="ctr"/>
                </a:tc>
                <a:tc>
                  <a:txBody>
                    <a:bodyPr/>
                    <a:lstStyle/>
                    <a:p>
                      <a:pPr algn="ctr"/>
                      <a:r>
                        <a:rPr lang="en-US" dirty="0" smtClean="0"/>
                        <a:t>PARAGRAPH</a:t>
                      </a:r>
                    </a:p>
                    <a:p>
                      <a:pPr algn="ctr"/>
                      <a:r>
                        <a:rPr lang="en-US" dirty="0" smtClean="0"/>
                        <a:t>FLOWHART</a:t>
                      </a:r>
                    </a:p>
                  </a:txBody>
                  <a:tcPr anchor="ctr"/>
                </a:tc>
              </a:tr>
              <a:tr h="370840">
                <a:tc>
                  <a:txBody>
                    <a:bodyPr/>
                    <a:lstStyle/>
                    <a:p>
                      <a:pPr algn="ctr"/>
                      <a:r>
                        <a:rPr lang="en-US" dirty="0" smtClean="0"/>
                        <a:t>3</a:t>
                      </a:r>
                      <a:endParaRPr lang="en-US" dirty="0"/>
                    </a:p>
                  </a:txBody>
                  <a:tcPr anchor="ctr"/>
                </a:tc>
                <a:tc>
                  <a:txBody>
                    <a:bodyPr/>
                    <a:lstStyle/>
                    <a:p>
                      <a:pPr algn="ctr"/>
                      <a:r>
                        <a:rPr lang="en-US" dirty="0" smtClean="0"/>
                        <a:t>PROOF</a:t>
                      </a:r>
                    </a:p>
                    <a:p>
                      <a:pPr algn="ctr"/>
                      <a:r>
                        <a:rPr lang="en-US" dirty="0" smtClean="0"/>
                        <a:t>DEDUCTION</a:t>
                      </a:r>
                      <a:endParaRPr lang="en-US" dirty="0"/>
                    </a:p>
                  </a:txBody>
                  <a:tcPr anchor="ctr"/>
                </a:tc>
                <a:tc>
                  <a:txBody>
                    <a:bodyPr/>
                    <a:lstStyle/>
                    <a:p>
                      <a:pPr algn="ctr"/>
                      <a:r>
                        <a:rPr lang="en-US" dirty="0" smtClean="0"/>
                        <a:t>7-12</a:t>
                      </a:r>
                      <a:endParaRPr lang="en-US" dirty="0"/>
                    </a:p>
                  </a:txBody>
                  <a:tcPr anchor="ctr"/>
                </a:tc>
                <a:tc>
                  <a:txBody>
                    <a:bodyPr/>
                    <a:lstStyle/>
                    <a:p>
                      <a:pPr algn="ctr"/>
                      <a:r>
                        <a:rPr lang="en-US" dirty="0" smtClean="0"/>
                        <a:t>PARAGRAPH</a:t>
                      </a:r>
                    </a:p>
                    <a:p>
                      <a:pPr algn="ctr"/>
                      <a:r>
                        <a:rPr lang="en-US" dirty="0" smtClean="0"/>
                        <a:t>FLOWHART</a:t>
                      </a:r>
                    </a:p>
                  </a:txBody>
                  <a:tcPr anchor="ctr"/>
                </a:tc>
              </a:tr>
              <a:tr h="370840">
                <a:tc>
                  <a:txBody>
                    <a:bodyPr/>
                    <a:lstStyle/>
                    <a:p>
                      <a:pPr algn="ctr"/>
                      <a:r>
                        <a:rPr lang="en-US" dirty="0" smtClean="0"/>
                        <a:t>4</a:t>
                      </a:r>
                      <a:endParaRPr lang="en-US" dirty="0"/>
                    </a:p>
                  </a:txBody>
                  <a:tcPr anchor="ctr"/>
                </a:tc>
                <a:tc>
                  <a:txBody>
                    <a:bodyPr/>
                    <a:lstStyle/>
                    <a:p>
                      <a:pPr algn="ctr"/>
                      <a:r>
                        <a:rPr lang="en-US" dirty="0" smtClean="0"/>
                        <a:t>ANALYZE/SYSTEMATIC</a:t>
                      </a:r>
                    </a:p>
                    <a:p>
                      <a:pPr algn="ctr"/>
                      <a:r>
                        <a:rPr lang="en-US" dirty="0" smtClean="0"/>
                        <a:t>RIGOR</a:t>
                      </a:r>
                      <a:endParaRPr lang="en-US" dirty="0"/>
                    </a:p>
                  </a:txBody>
                  <a:tcPr anchor="ctr"/>
                </a:tc>
                <a:tc>
                  <a:txBody>
                    <a:bodyPr/>
                    <a:lstStyle/>
                    <a:p>
                      <a:pPr algn="ctr"/>
                      <a:r>
                        <a:rPr lang="en-US" dirty="0" smtClean="0"/>
                        <a:t>13</a:t>
                      </a:r>
                      <a:endParaRPr lang="en-US" dirty="0"/>
                    </a:p>
                  </a:txBody>
                  <a:tcPr anchor="ctr"/>
                </a:tc>
                <a:tc>
                  <a:txBody>
                    <a:bodyPr/>
                    <a:lstStyle/>
                    <a:p>
                      <a:pPr algn="ctr"/>
                      <a:r>
                        <a:rPr lang="en-US" dirty="0" smtClean="0"/>
                        <a:t>TWO-COLUMN</a:t>
                      </a:r>
                      <a:endParaRPr lang="en-US" dirty="0"/>
                    </a:p>
                  </a:txBody>
                  <a:tcPr anchor="ct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66488"/>
            <a:ext cx="8229600" cy="5659676"/>
          </a:xfrm>
        </p:spPr>
        <p:txBody>
          <a:bodyPr/>
          <a:lstStyle/>
          <a:p>
            <a:r>
              <a:rPr lang="en-US" dirty="0" smtClean="0"/>
              <a:t>Proof/</a:t>
            </a:r>
            <a:r>
              <a:rPr lang="en-US" dirty="0" err="1" smtClean="0"/>
              <a:t>Sturcture</a:t>
            </a:r>
            <a:endParaRPr lang="en-US" dirty="0" smtClean="0"/>
          </a:p>
          <a:p>
            <a:r>
              <a:rPr lang="en-US" dirty="0" smtClean="0"/>
              <a:t>Undefined terms</a:t>
            </a:r>
          </a:p>
          <a:p>
            <a:pPr lvl="1"/>
            <a:r>
              <a:rPr lang="en-US" dirty="0" smtClean="0"/>
              <a:t>Point</a:t>
            </a:r>
          </a:p>
          <a:p>
            <a:pPr lvl="1"/>
            <a:r>
              <a:rPr lang="en-US" dirty="0" smtClean="0"/>
              <a:t>Line</a:t>
            </a:r>
          </a:p>
          <a:p>
            <a:pPr lvl="1"/>
            <a:r>
              <a:rPr lang="en-US" dirty="0" smtClean="0"/>
              <a:t>Plane</a:t>
            </a:r>
          </a:p>
          <a:p>
            <a:r>
              <a:rPr lang="en-US" dirty="0" smtClean="0"/>
              <a:t>Defined terms</a:t>
            </a:r>
          </a:p>
          <a:p>
            <a:pPr lvl="1"/>
            <a:r>
              <a:rPr lang="en-US" dirty="0" smtClean="0"/>
              <a:t>Line segment</a:t>
            </a:r>
          </a:p>
          <a:p>
            <a:pPr lvl="1"/>
            <a:r>
              <a:rPr lang="en-US" dirty="0" smtClean="0"/>
              <a:t>Ray</a:t>
            </a:r>
          </a:p>
          <a:p>
            <a:pPr lvl="1"/>
            <a:r>
              <a:rPr lang="en-US" dirty="0" smtClean="0"/>
              <a:t>Collinear/Coplanar</a:t>
            </a:r>
          </a:p>
          <a:p>
            <a:pPr lvl="1"/>
            <a:r>
              <a:rPr lang="en-US" dirty="0" smtClean="0"/>
              <a:t>Midpoint &amp; Congruent</a:t>
            </a:r>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96066"/>
            <a:ext cx="8229600" cy="5530098"/>
          </a:xfrm>
        </p:spPr>
        <p:txBody>
          <a:bodyPr>
            <a:normAutofit fontScale="77500" lnSpcReduction="20000"/>
          </a:bodyPr>
          <a:lstStyle/>
          <a:p>
            <a:r>
              <a:rPr lang="en-US" dirty="0" smtClean="0"/>
              <a:t>Postulates</a:t>
            </a:r>
          </a:p>
          <a:p>
            <a:pPr lvl="1"/>
            <a:r>
              <a:rPr lang="en-US" dirty="0" smtClean="0"/>
              <a:t>Line Postulate – You can construct exactly one line through any two points – two points determine a line.  Line intersection Postulate – If two lines intersect, then they intersect in exactly one point.  </a:t>
            </a:r>
          </a:p>
          <a:p>
            <a:pPr lvl="1"/>
            <a:r>
              <a:rPr lang="en-US" dirty="0" smtClean="0"/>
              <a:t>Any straight line segment can be extended indefinitely to form a straight line.</a:t>
            </a:r>
          </a:p>
          <a:p>
            <a:pPr lvl="1"/>
            <a:r>
              <a:rPr lang="en-US" dirty="0" smtClean="0"/>
              <a:t>Given any straight line segment, a circle can be drawn having the segment as radius and one endpoint as center.</a:t>
            </a:r>
          </a:p>
          <a:p>
            <a:pPr lvl="1"/>
            <a:r>
              <a:rPr lang="en-US" dirty="0" smtClean="0"/>
              <a:t>All right angles are congruent.</a:t>
            </a:r>
          </a:p>
          <a:p>
            <a:pPr lvl="1"/>
            <a:r>
              <a:rPr lang="en-US" dirty="0" smtClean="0"/>
              <a:t>If two lines are drawn which intersect a third line in such as way that the sum of inner angles on one side is less than two right angle, then the two lines intersect each other on that side if extended far enough.  The Converse is also assumed.  Although not stated directly.  If the inner angles are 180˚ or more then the lines do not meet on that side.    Parallel lines never meet, hence the angles on either side sum to 180˚.</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Definitions revisited</a:t>
            </a:r>
            <a:endParaRPr lang="en-US" dirty="0"/>
          </a:p>
        </p:txBody>
      </p:sp>
      <p:graphicFrame>
        <p:nvGraphicFramePr>
          <p:cNvPr id="4" name="Table 3"/>
          <p:cNvGraphicFramePr>
            <a:graphicFrameLocks noGrp="1"/>
          </p:cNvGraphicFramePr>
          <p:nvPr/>
        </p:nvGraphicFramePr>
        <p:xfrm>
          <a:off x="457200" y="1417639"/>
          <a:ext cx="8129215" cy="4843811"/>
        </p:xfrm>
        <a:graphic>
          <a:graphicData uri="http://schemas.openxmlformats.org/drawingml/2006/table">
            <a:tbl>
              <a:tblPr firstRow="1" bandRow="1">
                <a:tableStyleId>{69CF1AB2-1976-4502-BF36-3FF5EA218861}</a:tableStyleId>
              </a:tblPr>
              <a:tblGrid>
                <a:gridCol w="2733423"/>
                <a:gridCol w="3008192"/>
                <a:gridCol w="2387600"/>
              </a:tblGrid>
              <a:tr h="1107603">
                <a:tc>
                  <a:txBody>
                    <a:bodyPr/>
                    <a:lstStyle/>
                    <a:p>
                      <a:r>
                        <a:rPr lang="en-US" dirty="0" smtClean="0"/>
                        <a:t>What makes a good definition:</a:t>
                      </a:r>
                    </a:p>
                    <a:p>
                      <a:pPr>
                        <a:buNone/>
                      </a:pPr>
                      <a:endParaRPr lang="en-US" dirty="0" smtClean="0"/>
                    </a:p>
                    <a:p>
                      <a:pPr>
                        <a:buNone/>
                      </a:pPr>
                      <a:r>
                        <a:rPr lang="en-US" dirty="0" smtClean="0"/>
                        <a:t> </a:t>
                      </a:r>
                      <a:endParaRPr lang="en-US" b="0" dirty="0" smtClean="0"/>
                    </a:p>
                  </a:txBody>
                  <a:tcPr/>
                </a:tc>
                <a:tc>
                  <a: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1)  What Family does it belong to?</a:t>
                      </a:r>
                    </a:p>
                    <a:p>
                      <a:endParaRPr lang="en-US" b="0" dirty="0"/>
                    </a:p>
                  </a:txBody>
                  <a:tcPr/>
                </a:tc>
                <a:tc>
                  <a: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2)  What sets it apart form the other family members?</a:t>
                      </a:r>
                    </a:p>
                  </a:txBody>
                  <a:tcPr/>
                </a:tc>
              </a:tr>
              <a:tr h="110760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Space – The set of all points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dirty="0" smtClean="0"/>
                    </a:p>
                  </a:txBody>
                  <a:tcPr/>
                </a:tc>
                <a:tc rowSpan="3">
                  <a:txBody>
                    <a:bodyPr/>
                    <a:lstStyle/>
                    <a:p>
                      <a:pPr>
                        <a:buNone/>
                      </a:pPr>
                      <a:r>
                        <a:rPr lang="en-US" dirty="0" smtClean="0"/>
                        <a:t>Polygons</a:t>
                      </a:r>
                    </a:p>
                    <a:p>
                      <a:pPr lvl="1">
                        <a:buNone/>
                      </a:pPr>
                      <a:r>
                        <a:rPr lang="en-US" dirty="0" smtClean="0"/>
                        <a:t>Consecutive sides</a:t>
                      </a:r>
                    </a:p>
                    <a:p>
                      <a:pPr lvl="1">
                        <a:buNone/>
                      </a:pPr>
                      <a:r>
                        <a:rPr lang="en-US" dirty="0" smtClean="0"/>
                        <a:t>Consecutive vertices</a:t>
                      </a:r>
                    </a:p>
                    <a:p>
                      <a:pPr lvl="1">
                        <a:buNone/>
                      </a:pPr>
                      <a:r>
                        <a:rPr lang="en-US" dirty="0" smtClean="0"/>
                        <a:t>Diagonal</a:t>
                      </a:r>
                    </a:p>
                    <a:p>
                      <a:pPr lvl="1">
                        <a:buNone/>
                      </a:pPr>
                      <a:r>
                        <a:rPr lang="en-US" dirty="0" smtClean="0"/>
                        <a:t>Concave/Convex</a:t>
                      </a:r>
                    </a:p>
                    <a:p>
                      <a:pPr lvl="1">
                        <a:buNone/>
                      </a:pPr>
                      <a:r>
                        <a:rPr lang="en-US" dirty="0" smtClean="0"/>
                        <a:t>Congruent</a:t>
                      </a:r>
                      <a:endParaRPr lang="en-US" b="0" dirty="0" smtClean="0"/>
                    </a:p>
                  </a:txBody>
                  <a:tcPr/>
                </a:tc>
                <a:tc>
                  <a:txBody>
                    <a:bodyPr/>
                    <a:lstStyle/>
                    <a:p>
                      <a:r>
                        <a:rPr lang="en-US" dirty="0" smtClean="0"/>
                        <a:t>Equilateral</a:t>
                      </a:r>
                    </a:p>
                    <a:p>
                      <a:r>
                        <a:rPr lang="en-US" dirty="0" smtClean="0"/>
                        <a:t>Equiangular</a:t>
                      </a:r>
                    </a:p>
                    <a:p>
                      <a:r>
                        <a:rPr lang="en-US" dirty="0" smtClean="0"/>
                        <a:t>Regular</a:t>
                      </a:r>
                      <a:endParaRPr lang="en-US" b="0" dirty="0"/>
                    </a:p>
                  </a:txBody>
                  <a:tcPr/>
                </a:tc>
              </a:tr>
              <a:tr h="1107603">
                <a:tc>
                  <a:txBody>
                    <a:bodyPr/>
                    <a:lstStyle/>
                    <a:p>
                      <a:pPr>
                        <a:buNone/>
                      </a:pPr>
                      <a:r>
                        <a:rPr lang="en-US" dirty="0" smtClean="0"/>
                        <a:t>Right Angle</a:t>
                      </a:r>
                    </a:p>
                    <a:p>
                      <a:pPr>
                        <a:buNone/>
                      </a:pPr>
                      <a:r>
                        <a:rPr lang="en-US" dirty="0" smtClean="0"/>
                        <a:t>Acute Angle</a:t>
                      </a:r>
                    </a:p>
                    <a:p>
                      <a:pPr>
                        <a:buNone/>
                      </a:pPr>
                      <a:r>
                        <a:rPr lang="en-US" dirty="0" smtClean="0"/>
                        <a:t>Obtuse Angle</a:t>
                      </a:r>
                      <a:endParaRPr lang="en-US" b="0" dirty="0" smtClean="0"/>
                    </a:p>
                  </a:txBody>
                  <a:tcPr/>
                </a:tc>
                <a:tc vMerge="1">
                  <a:txBody>
                    <a:bodyPr/>
                    <a:lstStyle/>
                    <a:p>
                      <a:pPr>
                        <a:buNone/>
                      </a:pPr>
                      <a:endParaRPr lang="en-US" b="0" dirty="0" smtClean="0"/>
                    </a:p>
                  </a:txBody>
                  <a:tcPr/>
                </a:tc>
                <a:tc>
                  <a:txBody>
                    <a:bodyPr/>
                    <a:lstStyle/>
                    <a:p>
                      <a:r>
                        <a:rPr lang="en-US" dirty="0" smtClean="0"/>
                        <a:t>Assumptions</a:t>
                      </a:r>
                      <a:endParaRPr lang="en-US" b="0" dirty="0"/>
                    </a:p>
                  </a:txBody>
                  <a:tcPr/>
                </a:tc>
              </a:tr>
              <a:tr h="1439885">
                <a:tc>
                  <a:txBody>
                    <a:bodyPr/>
                    <a:lstStyle/>
                    <a:p>
                      <a:pPr>
                        <a:buNone/>
                      </a:pPr>
                      <a:r>
                        <a:rPr lang="en-US" dirty="0" smtClean="0"/>
                        <a:t>Complementary Angles</a:t>
                      </a:r>
                    </a:p>
                    <a:p>
                      <a:pPr>
                        <a:buNone/>
                      </a:pPr>
                      <a:r>
                        <a:rPr lang="en-US" dirty="0" smtClean="0"/>
                        <a:t>Supplementary Angles</a:t>
                      </a:r>
                    </a:p>
                    <a:p>
                      <a:pPr>
                        <a:buNone/>
                      </a:pPr>
                      <a:r>
                        <a:rPr lang="en-US" dirty="0" smtClean="0"/>
                        <a:t>Vertical Angles</a:t>
                      </a:r>
                    </a:p>
                    <a:p>
                      <a:pPr>
                        <a:buNone/>
                      </a:pPr>
                      <a:r>
                        <a:rPr lang="en-US" dirty="0" smtClean="0"/>
                        <a:t>A Linear Pair of Angles</a:t>
                      </a:r>
                      <a:endParaRPr lang="en-US" b="0" dirty="0" smtClean="0"/>
                    </a:p>
                  </a:txBody>
                  <a:tcPr/>
                </a:tc>
                <a:tc vMerge="1">
                  <a:txBody>
                    <a:bodyPr/>
                    <a:lstStyle/>
                    <a:p>
                      <a:endParaRPr lang="en-US" dirty="0"/>
                    </a:p>
                  </a:txBody>
                  <a:tcPr/>
                </a:tc>
                <a:tc>
                  <a:txBody>
                    <a:bodyPr/>
                    <a:lstStyle/>
                    <a:p>
                      <a:endParaRPr lang="en-US" b="0" dirty="0"/>
                    </a:p>
                  </a:txBody>
                  <a:tcPr/>
                </a:tc>
              </a:tr>
            </a:tbl>
          </a:graphicData>
        </a:graphic>
      </p:graphicFrame>
      <p:sp>
        <p:nvSpPr>
          <p:cNvPr id="5" name="TextBox 4"/>
          <p:cNvSpPr txBox="1"/>
          <p:nvPr/>
        </p:nvSpPr>
        <p:spPr>
          <a:xfrm>
            <a:off x="2199361" y="882905"/>
            <a:ext cx="184666" cy="369332"/>
          </a:xfrm>
          <a:prstGeom prst="rect">
            <a:avLst/>
          </a:prstGeom>
          <a:noFill/>
        </p:spPr>
        <p:txBody>
          <a:bodyPr wrap="none" rtlCol="0">
            <a:spAutoFit/>
          </a:bodyPr>
          <a:lstStyle/>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Polygons</a:t>
            </a:r>
            <a:endParaRPr lang="en-US" dirty="0"/>
          </a:p>
        </p:txBody>
      </p:sp>
      <p:graphicFrame>
        <p:nvGraphicFramePr>
          <p:cNvPr id="4" name="Content Placeholder 3"/>
          <p:cNvGraphicFramePr>
            <a:graphicFrameLocks noGrp="1"/>
          </p:cNvGraphicFramePr>
          <p:nvPr>
            <p:ph idx="1"/>
          </p:nvPr>
        </p:nvGraphicFramePr>
        <p:xfrm>
          <a:off x="457200" y="1417638"/>
          <a:ext cx="8229600" cy="4158601"/>
        </p:xfrm>
        <a:graphic>
          <a:graphicData uri="http://schemas.openxmlformats.org/drawingml/2006/table">
            <a:tbl>
              <a:tblPr firstRow="1" bandRow="1">
                <a:tableStyleId>{69CF1AB2-1976-4502-BF36-3FF5EA218861}</a:tableStyleId>
              </a:tblPr>
              <a:tblGrid>
                <a:gridCol w="2743200"/>
                <a:gridCol w="2743200"/>
                <a:gridCol w="2743200"/>
              </a:tblGrid>
              <a:tr h="481106">
                <a:tc>
                  <a:txBody>
                    <a:bodyPr/>
                    <a:lstStyle/>
                    <a:p>
                      <a:r>
                        <a:rPr lang="en-US" dirty="0" smtClean="0"/>
                        <a:t>Triangles</a:t>
                      </a:r>
                      <a:endParaRPr lang="en-US" dirty="0"/>
                    </a:p>
                  </a:txBody>
                  <a:tcPr/>
                </a:tc>
                <a:tc>
                  <a:txBody>
                    <a:bodyPr/>
                    <a:lstStyle/>
                    <a:p>
                      <a:r>
                        <a:rPr lang="en-US" dirty="0" smtClean="0"/>
                        <a:t>Quadrilaterals</a:t>
                      </a:r>
                      <a:endParaRPr lang="en-US" dirty="0"/>
                    </a:p>
                  </a:txBody>
                  <a:tcPr/>
                </a:tc>
                <a:tc>
                  <a:txBody>
                    <a:bodyPr/>
                    <a:lstStyle/>
                    <a:p>
                      <a:r>
                        <a:rPr lang="en-US" dirty="0" smtClean="0"/>
                        <a:t>Circle</a:t>
                      </a:r>
                      <a:endParaRPr lang="en-US" dirty="0"/>
                    </a:p>
                  </a:txBody>
                  <a:tcPr/>
                </a:tc>
              </a:tr>
              <a:tr h="1186289">
                <a:tc>
                  <a:txBody>
                    <a:bodyPr/>
                    <a:lstStyle/>
                    <a:p>
                      <a:r>
                        <a:rPr lang="en-US" dirty="0" smtClean="0"/>
                        <a:t>Right Triangle</a:t>
                      </a:r>
                    </a:p>
                    <a:p>
                      <a:r>
                        <a:rPr lang="en-US" dirty="0" smtClean="0"/>
                        <a:t>Acute</a:t>
                      </a:r>
                      <a:r>
                        <a:rPr lang="en-US" baseline="0" dirty="0" smtClean="0"/>
                        <a:t> Triangle</a:t>
                      </a:r>
                    </a:p>
                    <a:p>
                      <a:r>
                        <a:rPr lang="en-US" baseline="0" dirty="0" smtClean="0"/>
                        <a:t>Obtuse Triangle</a:t>
                      </a:r>
                    </a:p>
                  </a:txBody>
                  <a:tcPr/>
                </a:tc>
                <a:tc>
                  <a:txBody>
                    <a:bodyPr/>
                    <a:lstStyle/>
                    <a:p>
                      <a:r>
                        <a:rPr lang="en-US" dirty="0" smtClean="0"/>
                        <a:t>Kite</a:t>
                      </a:r>
                    </a:p>
                    <a:p>
                      <a:r>
                        <a:rPr lang="en-US" dirty="0" smtClean="0"/>
                        <a:t>Trapezoid</a:t>
                      </a:r>
                    </a:p>
                    <a:p>
                      <a:pPr lvl="1"/>
                      <a:r>
                        <a:rPr lang="en-US" dirty="0" smtClean="0"/>
                        <a:t>Isosceles</a:t>
                      </a:r>
                      <a:r>
                        <a:rPr lang="en-US" baseline="0" dirty="0" smtClean="0"/>
                        <a:t> Trapezoid</a:t>
                      </a:r>
                      <a:endParaRPr lang="en-US" dirty="0"/>
                    </a:p>
                  </a:txBody>
                  <a:tcPr/>
                </a:tc>
                <a:tc rowSpan="3">
                  <a:txBody>
                    <a:bodyPr/>
                    <a:lstStyle/>
                    <a:p>
                      <a:r>
                        <a:rPr lang="en-US" dirty="0" smtClean="0"/>
                        <a:t>Radius</a:t>
                      </a:r>
                    </a:p>
                    <a:p>
                      <a:r>
                        <a:rPr lang="en-US" dirty="0" smtClean="0"/>
                        <a:t>Diameter</a:t>
                      </a:r>
                    </a:p>
                    <a:p>
                      <a:r>
                        <a:rPr lang="en-US" dirty="0" smtClean="0"/>
                        <a:t>Center</a:t>
                      </a:r>
                    </a:p>
                    <a:p>
                      <a:r>
                        <a:rPr lang="en-US" dirty="0" smtClean="0"/>
                        <a:t>Tangent</a:t>
                      </a:r>
                    </a:p>
                    <a:p>
                      <a:r>
                        <a:rPr lang="en-US" dirty="0" smtClean="0"/>
                        <a:t>Chord</a:t>
                      </a:r>
                    </a:p>
                    <a:p>
                      <a:r>
                        <a:rPr lang="en-US" dirty="0" smtClean="0"/>
                        <a:t>Secant</a:t>
                      </a:r>
                    </a:p>
                    <a:p>
                      <a:r>
                        <a:rPr lang="en-US" dirty="0" smtClean="0"/>
                        <a:t>Arc</a:t>
                      </a:r>
                    </a:p>
                    <a:p>
                      <a:r>
                        <a:rPr lang="en-US" dirty="0" smtClean="0"/>
                        <a:t>Semicircle</a:t>
                      </a:r>
                    </a:p>
                    <a:p>
                      <a:r>
                        <a:rPr lang="en-US" dirty="0" smtClean="0"/>
                        <a:t>Major</a:t>
                      </a:r>
                      <a:r>
                        <a:rPr lang="en-US" baseline="0" dirty="0" smtClean="0"/>
                        <a:t> Arc</a:t>
                      </a:r>
                    </a:p>
                    <a:p>
                      <a:r>
                        <a:rPr lang="en-US" baseline="0" dirty="0" smtClean="0"/>
                        <a:t>Minor Arc</a:t>
                      </a:r>
                      <a:endParaRPr lang="en-US" dirty="0"/>
                    </a:p>
                  </a:txBody>
                  <a:tcPr/>
                </a:tc>
              </a:tr>
              <a:tr h="1542175">
                <a:tc>
                  <a:txBody>
                    <a:bodyPr/>
                    <a:lstStyle/>
                    <a:p>
                      <a:r>
                        <a:rPr lang="en-US" dirty="0" smtClean="0"/>
                        <a:t>Scalene</a:t>
                      </a:r>
                      <a:r>
                        <a:rPr lang="en-US" baseline="0" dirty="0" smtClean="0"/>
                        <a:t> Triangle</a:t>
                      </a:r>
                    </a:p>
                    <a:p>
                      <a:r>
                        <a:rPr lang="en-US" baseline="0" dirty="0" smtClean="0"/>
                        <a:t>Equilateral Triangle</a:t>
                      </a:r>
                    </a:p>
                    <a:p>
                      <a:r>
                        <a:rPr lang="en-US" baseline="0" dirty="0" smtClean="0"/>
                        <a:t>Isosceles Triangle</a:t>
                      </a:r>
                    </a:p>
                  </a:txBody>
                  <a:tcPr/>
                </a:tc>
                <a:tc>
                  <a:txBody>
                    <a:bodyPr/>
                    <a:lstStyle/>
                    <a:p>
                      <a:r>
                        <a:rPr lang="en-US" dirty="0" smtClean="0"/>
                        <a:t>Parallelogram</a:t>
                      </a:r>
                    </a:p>
                    <a:p>
                      <a:pPr lvl="1"/>
                      <a:r>
                        <a:rPr lang="en-US" dirty="0" smtClean="0"/>
                        <a:t>Rhombus</a:t>
                      </a:r>
                    </a:p>
                    <a:p>
                      <a:pPr lvl="1"/>
                      <a:r>
                        <a:rPr lang="en-US" dirty="0" smtClean="0"/>
                        <a:t>Rectangle</a:t>
                      </a:r>
                    </a:p>
                    <a:p>
                      <a:pPr lvl="1"/>
                      <a:r>
                        <a:rPr lang="en-US" dirty="0" smtClean="0"/>
                        <a:t>Squares</a:t>
                      </a:r>
                      <a:endParaRPr lang="en-US" dirty="0"/>
                    </a:p>
                  </a:txBody>
                  <a:tcPr/>
                </a:tc>
                <a:tc vMerge="1">
                  <a:txBody>
                    <a:bodyPr/>
                    <a:lstStyle/>
                    <a:p>
                      <a:endParaRPr lang="en-US" dirty="0"/>
                    </a:p>
                  </a:txBody>
                  <a:tcPr/>
                </a:tc>
              </a:tr>
              <a:tr h="949031">
                <a:tc>
                  <a:txBody>
                    <a:bodyPr/>
                    <a:lstStyle/>
                    <a:p>
                      <a:r>
                        <a:rPr lang="en-US" dirty="0" smtClean="0"/>
                        <a:t>Equiangular</a:t>
                      </a:r>
                      <a:endParaRPr lang="en-US" dirty="0"/>
                    </a:p>
                  </a:txBody>
                  <a:tcPr/>
                </a:tc>
                <a:tc>
                  <a:txBody>
                    <a:bodyPr/>
                    <a:lstStyle/>
                    <a:p>
                      <a:endParaRPr lang="en-US" dirty="0"/>
                    </a:p>
                  </a:txBody>
                  <a:tcPr/>
                </a:tc>
                <a:tc vMerge="1">
                  <a:txBody>
                    <a:bodyPr/>
                    <a:lstStyle/>
                    <a:p>
                      <a:endParaRPr lang="en-US" dirty="0"/>
                    </a:p>
                  </a:txBody>
                  <a:tcPr/>
                </a:tc>
              </a:tr>
            </a:tbl>
          </a:graphicData>
        </a:graphic>
      </p:graphicFrame>
      <p:sp>
        <p:nvSpPr>
          <p:cNvPr id="5" name="TextBox 4"/>
          <p:cNvSpPr txBox="1"/>
          <p:nvPr/>
        </p:nvSpPr>
        <p:spPr>
          <a:xfrm>
            <a:off x="1316519" y="5855051"/>
            <a:ext cx="3121367" cy="369332"/>
          </a:xfrm>
          <a:prstGeom prst="rect">
            <a:avLst/>
          </a:prstGeom>
          <a:noFill/>
        </p:spPr>
        <p:txBody>
          <a:bodyPr wrap="none" rtlCol="0">
            <a:spAutoFit/>
          </a:bodyPr>
          <a:lstStyle/>
          <a:p>
            <a:r>
              <a:rPr lang="en-US" dirty="0" smtClean="0"/>
              <a:t>HOMEWORK:  PAGE 90-94/ ALL</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Geometric Reasoning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Inductive Reasoning</a:t>
            </a:r>
          </a:p>
          <a:p>
            <a:pPr lvl="1"/>
            <a:r>
              <a:rPr lang="en-US" dirty="0" smtClean="0"/>
              <a:t>Observe Data</a:t>
            </a:r>
          </a:p>
          <a:p>
            <a:pPr lvl="1"/>
            <a:r>
              <a:rPr lang="en-US" dirty="0" smtClean="0"/>
              <a:t>Recognize Patterns</a:t>
            </a:r>
          </a:p>
          <a:p>
            <a:pPr lvl="1"/>
            <a:r>
              <a:rPr lang="en-US" dirty="0" smtClean="0"/>
              <a:t>Make a Generalization</a:t>
            </a:r>
          </a:p>
          <a:p>
            <a:pPr lvl="1"/>
            <a:r>
              <a:rPr lang="en-US" dirty="0" smtClean="0"/>
              <a:t>Examples</a:t>
            </a:r>
          </a:p>
          <a:p>
            <a:pPr lvl="2"/>
            <a:r>
              <a:rPr lang="en-US" dirty="0" smtClean="0"/>
              <a:t>Page 99</a:t>
            </a:r>
          </a:p>
          <a:p>
            <a:pPr lvl="2"/>
            <a:r>
              <a:rPr lang="en-US" dirty="0" smtClean="0"/>
              <a:t>Page 101</a:t>
            </a:r>
          </a:p>
          <a:p>
            <a:pPr lvl="2"/>
            <a:r>
              <a:rPr lang="en-US" dirty="0" smtClean="0"/>
              <a:t>Finite Differences </a:t>
            </a:r>
          </a:p>
          <a:p>
            <a:pPr lvl="3"/>
            <a:r>
              <a:rPr lang="en-US" dirty="0" smtClean="0"/>
              <a:t>Page 102</a:t>
            </a:r>
          </a:p>
          <a:p>
            <a:pPr lvl="3"/>
            <a:r>
              <a:rPr lang="en-US" dirty="0" smtClean="0"/>
              <a:t>Number of Diagonals from one vertex</a:t>
            </a:r>
          </a:p>
          <a:p>
            <a:pPr lvl="3"/>
            <a:r>
              <a:rPr lang="en-US" dirty="0" smtClean="0"/>
              <a:t>Number of Segments </a:t>
            </a:r>
          </a:p>
          <a:p>
            <a:pPr lvl="3"/>
            <a:r>
              <a:rPr lang="en-US" dirty="0" smtClean="0"/>
              <a:t>Number of Diagonals.</a:t>
            </a:r>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192</TotalTime>
  <Words>701</Words>
  <Application>Microsoft Macintosh PowerPoint</Application>
  <PresentationFormat>On-screen Show (4:3)</PresentationFormat>
  <Paragraphs>196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MEA  </vt:lpstr>
      <vt:lpstr>COURSE OUTLINE</vt:lpstr>
      <vt:lpstr>1.  Euclidean Geometry </vt:lpstr>
      <vt:lpstr>Van HIELE MODEL</vt:lpstr>
      <vt:lpstr>PowerPoint Presentation</vt:lpstr>
      <vt:lpstr>PowerPoint Presentation</vt:lpstr>
      <vt:lpstr>2.  Definitions revisited</vt:lpstr>
      <vt:lpstr>Polygons</vt:lpstr>
      <vt:lpstr>3.  Geometric Reasoning</vt:lpstr>
      <vt:lpstr>PowerPoint Presentation</vt:lpstr>
      <vt:lpstr>4.  Construction Tools</vt:lpstr>
      <vt:lpstr>5.  TRIANGLES</vt:lpstr>
      <vt:lpstr>6.  POLYGONS</vt:lpstr>
      <vt:lpstr>7.  CIRCLES</vt:lpstr>
    </vt:vector>
  </TitlesOfParts>
  <Company>Bear Creek Learning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  </dc:title>
  <dc:creator>Art Mabbott</dc:creator>
  <cp:lastModifiedBy>Art Mabbott</cp:lastModifiedBy>
  <cp:revision>10</cp:revision>
  <cp:lastPrinted>2010-01-06T22:53:03Z</cp:lastPrinted>
  <dcterms:created xsi:type="dcterms:W3CDTF">2010-04-12T18:25:44Z</dcterms:created>
  <dcterms:modified xsi:type="dcterms:W3CDTF">2011-10-31T00:27:23Z</dcterms:modified>
</cp:coreProperties>
</file>